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5" r:id="rId4"/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  <p:embeddedFont>
      <p:font typeface="Alegreya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5.xml"/><Relationship Id="rId22" Type="http://schemas.openxmlformats.org/officeDocument/2006/relationships/font" Target="fonts/AlegreyaSans-bold.fntdata"/><Relationship Id="rId10" Type="http://schemas.openxmlformats.org/officeDocument/2006/relationships/slide" Target="slides/slide4.xml"/><Relationship Id="rId21" Type="http://schemas.openxmlformats.org/officeDocument/2006/relationships/font" Target="fonts/AlegreyaSans-regular.fntdata"/><Relationship Id="rId13" Type="http://schemas.openxmlformats.org/officeDocument/2006/relationships/slide" Target="slides/slide7.xml"/><Relationship Id="rId24" Type="http://schemas.openxmlformats.org/officeDocument/2006/relationships/font" Target="fonts/AlegreyaSans-boldItalic.fntdata"/><Relationship Id="rId12" Type="http://schemas.openxmlformats.org/officeDocument/2006/relationships/slide" Target="slides/slide6.xml"/><Relationship Id="rId23" Type="http://schemas.openxmlformats.org/officeDocument/2006/relationships/font" Target="fonts/Alegreya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Robo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2b7e9e0ba_0_3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2b7e9e0ba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8320c876d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8320c876d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2b7e9e0ba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2b7e9e0ba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3847216e5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3847216e5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2acfb92c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2acfb92c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c6f919934_0_1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c6f91993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82acfb92cb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82acfb92c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2be9efb96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2be9efb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2acfb92cb_0_1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2acfb92cb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2be9efb96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2be9efb9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9" name="Google Shape;69;p14"/>
          <p:cNvSpPr txBox="1"/>
          <p:nvPr>
            <p:ph idx="1" type="subTitle"/>
          </p:nvPr>
        </p:nvSpPr>
        <p:spPr>
          <a:xfrm>
            <a:off x="685800" y="2840054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0" name="Google Shape;70;p1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85" name="Google Shape;85;p18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6" name="Google Shape;66;p1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dk1"/>
                </a:solidFill>
              </a:defRPr>
            </a:lvl1pPr>
            <a:lvl2pPr lvl="1" rtl="0" algn="r">
              <a:buNone/>
              <a:defRPr sz="1300">
                <a:solidFill>
                  <a:schemeClr val="dk1"/>
                </a:solidFill>
              </a:defRPr>
            </a:lvl2pPr>
            <a:lvl3pPr lvl="2" rtl="0" algn="r">
              <a:buNone/>
              <a:defRPr sz="1300">
                <a:solidFill>
                  <a:schemeClr val="dk1"/>
                </a:solidFill>
              </a:defRPr>
            </a:lvl3pPr>
            <a:lvl4pPr lvl="3" rtl="0" algn="r">
              <a:buNone/>
              <a:defRPr sz="1300">
                <a:solidFill>
                  <a:schemeClr val="dk1"/>
                </a:solidFill>
              </a:defRPr>
            </a:lvl4pPr>
            <a:lvl5pPr lvl="4" rtl="0" algn="r">
              <a:buNone/>
              <a:defRPr sz="1300">
                <a:solidFill>
                  <a:schemeClr val="dk1"/>
                </a:solidFill>
              </a:defRPr>
            </a:lvl5pPr>
            <a:lvl6pPr lvl="5" rtl="0" algn="r">
              <a:buNone/>
              <a:defRPr sz="1300">
                <a:solidFill>
                  <a:schemeClr val="dk1"/>
                </a:solidFill>
              </a:defRPr>
            </a:lvl6pPr>
            <a:lvl7pPr lvl="6" rtl="0" algn="r">
              <a:buNone/>
              <a:defRPr sz="1300">
                <a:solidFill>
                  <a:schemeClr val="dk1"/>
                </a:solidFill>
              </a:defRPr>
            </a:lvl7pPr>
            <a:lvl8pPr lvl="7" rtl="0" algn="r">
              <a:buNone/>
              <a:defRPr sz="1300">
                <a:solidFill>
                  <a:schemeClr val="dk1"/>
                </a:solidFill>
              </a:defRPr>
            </a:lvl8pPr>
            <a:lvl9pPr lvl="8" rtl="0" algn="r">
              <a:buNone/>
              <a:defRPr sz="1300"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g-wlearning.com/health/0305/ch15_01/eflashcard.htm" TargetMode="External"/><Relationship Id="rId4" Type="http://schemas.openxmlformats.org/officeDocument/2006/relationships/hyperlink" Target="https://www.g-wlearning.com/health/0305/ch15_02/matching.ht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/>
          <p:nvPr/>
        </p:nvSpPr>
        <p:spPr>
          <a:xfrm>
            <a:off x="-10575" y="1025825"/>
            <a:ext cx="9144000" cy="236700"/>
          </a:xfrm>
          <a:prstGeom prst="rect">
            <a:avLst/>
          </a:prstGeom>
          <a:solidFill>
            <a:srgbClr val="1C4587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0"/>
          <p:cNvSpPr/>
          <p:nvPr/>
        </p:nvSpPr>
        <p:spPr>
          <a:xfrm>
            <a:off x="0" y="378200"/>
            <a:ext cx="9133500" cy="641400"/>
          </a:xfrm>
          <a:prstGeom prst="rect">
            <a:avLst/>
          </a:prstGeom>
          <a:solidFill>
            <a:srgbClr val="666666"/>
          </a:solidFill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SD logo.jpg" id="94" name="Google Shape;9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000" y="92600"/>
            <a:ext cx="1432200" cy="1106700"/>
          </a:xfrm>
          <a:prstGeom prst="rect">
            <a:avLst/>
          </a:prstGeom>
          <a:noFill/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5" name="Google Shape;95;p20"/>
          <p:cNvSpPr txBox="1"/>
          <p:nvPr/>
        </p:nvSpPr>
        <p:spPr>
          <a:xfrm>
            <a:off x="113975" y="1332750"/>
            <a:ext cx="8854800" cy="1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666666"/>
                </a:solidFill>
                <a:latin typeface="Alegreya Sans"/>
                <a:ea typeface="Alegreya Sans"/>
                <a:cs typeface="Alegreya Sans"/>
                <a:sym typeface="Alegreya Sans"/>
              </a:rPr>
              <a:t>Physical Education</a:t>
            </a:r>
            <a:endParaRPr b="1" baseline="30000" sz="3600">
              <a:solidFill>
                <a:srgbClr val="666666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500">
                <a:solidFill>
                  <a:srgbClr val="1C4587"/>
                </a:solidFill>
                <a:latin typeface="Alegreya Sans"/>
                <a:ea typeface="Alegreya Sans"/>
                <a:cs typeface="Alegreya Sans"/>
                <a:sym typeface="Alegreya Sans"/>
              </a:rPr>
              <a:t> 9-12/Health</a:t>
            </a:r>
            <a:endParaRPr b="1" sz="5500">
              <a:solidFill>
                <a:srgbClr val="1C4587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indent="45720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May 19</a:t>
            </a:r>
            <a:r>
              <a:rPr b="1" lang="en" sz="3600">
                <a:solidFill>
                  <a:schemeClr val="dk2"/>
                </a:solidFill>
                <a:latin typeface="Alegreya Sans"/>
                <a:ea typeface="Alegreya Sans"/>
                <a:cs typeface="Alegreya Sans"/>
                <a:sym typeface="Alegreya Sans"/>
              </a:rPr>
              <a:t>, 2020</a:t>
            </a:r>
            <a:endParaRPr b="1" sz="3600">
              <a:solidFill>
                <a:schemeClr val="dk2"/>
              </a:solidFill>
              <a:latin typeface="Alegreya Sans"/>
              <a:ea typeface="Alegreya Sans"/>
              <a:cs typeface="Alegreya Sans"/>
              <a:sym typeface="Alegreya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2"/>
              </a:solidFill>
            </a:endParaRPr>
          </a:p>
        </p:txBody>
      </p:sp>
      <p:sp>
        <p:nvSpPr>
          <p:cNvPr id="96" name="Google Shape;96;p20"/>
          <p:cNvSpPr txBox="1"/>
          <p:nvPr/>
        </p:nvSpPr>
        <p:spPr>
          <a:xfrm>
            <a:off x="6657250" y="3615725"/>
            <a:ext cx="1583400" cy="11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460950" y="21167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53" name="Google Shape;153;p29"/>
          <p:cNvSpPr txBox="1"/>
          <p:nvPr/>
        </p:nvSpPr>
        <p:spPr>
          <a:xfrm>
            <a:off x="377300" y="1862875"/>
            <a:ext cx="8222100" cy="31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600" u="sng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3"/>
              </a:rPr>
              <a:t>15.1 Flash cards</a:t>
            </a:r>
            <a:endParaRPr sz="36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36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" sz="3600" u="sng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  <a:hlinkClick r:id="rId4"/>
              </a:rPr>
              <a:t>Vocabulary  Matching 15.1</a:t>
            </a:r>
            <a:endParaRPr sz="3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/>
        </p:nvSpPr>
        <p:spPr>
          <a:xfrm>
            <a:off x="243825" y="194700"/>
            <a:ext cx="8635200" cy="47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 9-12 Health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Trebuchet MS"/>
                <a:ea typeface="Trebuchet MS"/>
                <a:cs typeface="Trebuchet MS"/>
                <a:sym typeface="Trebuchet MS"/>
              </a:rPr>
              <a:t>Lesson: May 19,2020</a:t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Trebuchet MS"/>
                <a:ea typeface="Trebuchet MS"/>
                <a:cs typeface="Trebuchet MS"/>
                <a:sym typeface="Trebuchet MS"/>
              </a:rPr>
              <a:t>Objective/Learning Target: </a:t>
            </a:r>
            <a:r>
              <a:rPr b="1" lang="en" sz="1800">
                <a:solidFill>
                  <a:schemeClr val="dk1"/>
                </a:solidFill>
              </a:rPr>
              <a:t>Achieving Mental and Emotional Health</a:t>
            </a:r>
            <a:endParaRPr b="1" sz="1800">
              <a:solidFill>
                <a:schemeClr val="dk1"/>
              </a:solidFill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Trebuchet MS"/>
                <a:ea typeface="Trebuchet MS"/>
                <a:cs typeface="Trebuchet MS"/>
                <a:sym typeface="Trebuchet MS"/>
              </a:rPr>
              <a:t>Chapter 15.1 Making Sense of Your Emotions</a:t>
            </a:r>
            <a:endParaRPr b="1" sz="2400"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</a:pPr>
            <a:r>
              <a:rPr lang="en" sz="2300">
                <a:solidFill>
                  <a:schemeClr val="dk1"/>
                </a:solidFill>
                <a:highlight>
                  <a:srgbClr val="F9F9F9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800">
                <a:solidFill>
                  <a:schemeClr val="dk1"/>
                </a:solidFill>
                <a:highlight>
                  <a:srgbClr val="F9F9F9"/>
                </a:highlight>
                <a:latin typeface="Roboto"/>
                <a:ea typeface="Roboto"/>
                <a:cs typeface="Roboto"/>
                <a:sym typeface="Roboto"/>
              </a:rPr>
              <a:t>Recognize common unpleasant emotions.</a:t>
            </a:r>
            <a:endParaRPr sz="1800">
              <a:solidFill>
                <a:schemeClr val="dk1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1"/>
                </a:solidFill>
                <a:highlight>
                  <a:srgbClr val="F9F9F9"/>
                </a:highlight>
                <a:latin typeface="Roboto"/>
                <a:ea typeface="Roboto"/>
                <a:cs typeface="Roboto"/>
                <a:sym typeface="Roboto"/>
              </a:rPr>
              <a:t> Recognize common positive emotions.</a:t>
            </a:r>
            <a:endParaRPr sz="1800">
              <a:solidFill>
                <a:schemeClr val="dk1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1"/>
                </a:solidFill>
                <a:highlight>
                  <a:srgbClr val="F9F9F9"/>
                </a:highlight>
                <a:latin typeface="Roboto"/>
                <a:ea typeface="Roboto"/>
                <a:cs typeface="Roboto"/>
                <a:sym typeface="Roboto"/>
              </a:rPr>
              <a:t> Describe how to manage emotions and express feelings in a healthy way.</a:t>
            </a:r>
            <a:endParaRPr sz="1800">
              <a:solidFill>
                <a:schemeClr val="dk1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r>
              <a:rPr lang="en" sz="1800">
                <a:solidFill>
                  <a:schemeClr val="dk1"/>
                </a:solidFill>
                <a:highlight>
                  <a:srgbClr val="F9F9F9"/>
                </a:highlight>
                <a:latin typeface="Roboto"/>
                <a:ea typeface="Roboto"/>
                <a:cs typeface="Roboto"/>
                <a:sym typeface="Roboto"/>
              </a:rPr>
              <a:t> Identify characteristics of people who have good emotional intelligence.</a:t>
            </a:r>
            <a:endParaRPr sz="1800">
              <a:solidFill>
                <a:schemeClr val="dk1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○"/>
            </a:pPr>
            <a:r>
              <a:t/>
            </a:r>
            <a:endParaRPr sz="1800">
              <a:solidFill>
                <a:schemeClr val="dk1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rebuchet MS"/>
              <a:buChar char="●"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2" name="Google Shape;102;p21"/>
          <p:cNvSpPr/>
          <p:nvPr/>
        </p:nvSpPr>
        <p:spPr>
          <a:xfrm>
            <a:off x="-10575" y="1025825"/>
            <a:ext cx="9144000" cy="236700"/>
          </a:xfrm>
          <a:prstGeom prst="rect">
            <a:avLst/>
          </a:prstGeom>
          <a:solidFill>
            <a:srgbClr val="1C4587"/>
          </a:solidFill>
          <a:ln cap="flat" cmpd="sng" w="1905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03" name="Google Shape;103;p21"/>
          <p:cNvSpPr/>
          <p:nvPr/>
        </p:nvSpPr>
        <p:spPr>
          <a:xfrm>
            <a:off x="0" y="378200"/>
            <a:ext cx="9133500" cy="641400"/>
          </a:xfrm>
          <a:prstGeom prst="rect">
            <a:avLst/>
          </a:prstGeom>
          <a:solidFill>
            <a:srgbClr val="666666"/>
          </a:solidFill>
          <a:ln cap="flat" cmpd="sng" w="38100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ISD logo.jpg"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000" y="92600"/>
            <a:ext cx="1432200" cy="1106700"/>
          </a:xfrm>
          <a:prstGeom prst="rect">
            <a:avLst/>
          </a:prstGeom>
          <a:noFill/>
          <a:ln cap="flat" cmpd="sng" w="38100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05" name="Google Shape;105;p21"/>
          <p:cNvSpPr txBox="1"/>
          <p:nvPr/>
        </p:nvSpPr>
        <p:spPr>
          <a:xfrm>
            <a:off x="7449150" y="1336300"/>
            <a:ext cx="1583400" cy="11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06" name="Google Shape;106;p21"/>
          <p:cNvSpPr txBox="1"/>
          <p:nvPr/>
        </p:nvSpPr>
        <p:spPr>
          <a:xfrm>
            <a:off x="96050" y="2497900"/>
            <a:ext cx="2826600" cy="33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460950" y="21167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Bell Work</a:t>
            </a:r>
            <a:endParaRPr/>
          </a:p>
        </p:txBody>
      </p:sp>
      <p:sp>
        <p:nvSpPr>
          <p:cNvPr id="117" name="Google Shape;117;p23"/>
          <p:cNvSpPr txBox="1"/>
          <p:nvPr/>
        </p:nvSpPr>
        <p:spPr>
          <a:xfrm>
            <a:off x="0" y="1631825"/>
            <a:ext cx="7785600" cy="13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/>
              <a:t>Emotional Health</a:t>
            </a:r>
            <a:endParaRPr b="1" sz="3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800"/>
              <a:t>What does it mean to have high emotional intelligence?</a:t>
            </a:r>
            <a:endParaRPr i="1"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800"/>
              <a:t>Is high emotional intelligence the same as high self-esteem?</a:t>
            </a:r>
            <a:endParaRPr i="1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289050" y="1718250"/>
            <a:ext cx="41184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Understanding Emotions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23" name="Google Shape;123;p24"/>
          <p:cNvSpPr txBox="1"/>
          <p:nvPr>
            <p:ph idx="2" type="body"/>
          </p:nvPr>
        </p:nvSpPr>
        <p:spPr>
          <a:xfrm>
            <a:off x="4676925" y="155525"/>
            <a:ext cx="4310400" cy="488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•Emotions are the moods or feelings you experience</a:t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•Figuring out which emotions you feel and why can be difficult</a:t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•Both pleasant and unpleasant emotions are part of daily life</a:t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287725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Managing Emotions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9" name="Google Shape;129;p25"/>
          <p:cNvSpPr txBox="1"/>
          <p:nvPr>
            <p:ph idx="2" type="body"/>
          </p:nvPr>
        </p:nvSpPr>
        <p:spPr>
          <a:xfrm>
            <a:off x="4676925" y="2053750"/>
            <a:ext cx="4310400" cy="29124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•First, identify the emotions  you are feeling</a:t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•Second, try to acknowledge and accept the emotions</a:t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•Third, express your emotions</a:t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•Finally, find a way to make yourself feel better/get relief from your feelings</a:t>
            </a:r>
            <a:endParaRPr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287725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Critical Thinking:</a:t>
            </a:r>
            <a:endParaRPr sz="3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Expressing Emotions</a:t>
            </a:r>
            <a:endParaRPr b="1" sz="2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should remember not to hurt someone, or yourself, when expressing emotions.</a:t>
            </a:r>
            <a:endParaRPr sz="3600"/>
          </a:p>
        </p:txBody>
      </p:sp>
      <p:sp>
        <p:nvSpPr>
          <p:cNvPr id="135" name="Google Shape;135;p26"/>
          <p:cNvSpPr txBox="1"/>
          <p:nvPr>
            <p:ph idx="2" type="body"/>
          </p:nvPr>
        </p:nvSpPr>
        <p:spPr>
          <a:xfrm>
            <a:off x="4572000" y="2017525"/>
            <a:ext cx="4310400" cy="19044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are some guidelines you can follow to help you express your feelings without hurting others?</a:t>
            </a:r>
            <a:endParaRPr i="1"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Identify your feelings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Acknowledge your feelings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Express your feelings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 relief from your feelings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/>
          <p:nvPr>
            <p:ph type="title"/>
          </p:nvPr>
        </p:nvSpPr>
        <p:spPr>
          <a:xfrm>
            <a:off x="287725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06400" rtl="0" algn="l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rPr i="1"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some characteristics of people who cope well with emotional difficulties?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41" name="Google Shape;141;p27"/>
          <p:cNvSpPr txBox="1"/>
          <p:nvPr>
            <p:ph idx="2" type="body"/>
          </p:nvPr>
        </p:nvSpPr>
        <p:spPr>
          <a:xfrm>
            <a:off x="4572000" y="255550"/>
            <a:ext cx="4310400" cy="41790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0" lvl="0" marL="4064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i="1" sz="2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–Optimism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–Positive outlook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–Flexibility and the ability to adapt, change, and grow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–Resilience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/>
          <p:nvPr>
            <p:ph type="title"/>
          </p:nvPr>
        </p:nvSpPr>
        <p:spPr>
          <a:xfrm>
            <a:off x="287725" y="1718250"/>
            <a:ext cx="4045200" cy="170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Emotional Intelligence</a:t>
            </a:r>
            <a:endParaRPr sz="3600">
              <a:solidFill>
                <a:srgbClr val="000000"/>
              </a:solidFill>
            </a:endParaRPr>
          </a:p>
        </p:txBody>
      </p:sp>
      <p:sp>
        <p:nvSpPr>
          <p:cNvPr id="147" name="Google Shape;147;p28"/>
          <p:cNvSpPr txBox="1"/>
          <p:nvPr>
            <p:ph idx="2" type="body"/>
          </p:nvPr>
        </p:nvSpPr>
        <p:spPr>
          <a:xfrm>
            <a:off x="4755850" y="2106100"/>
            <a:ext cx="4310400" cy="3816300"/>
          </a:xfrm>
          <a:prstGeom prst="rect">
            <a:avLst/>
          </a:prstGeom>
        </p:spPr>
        <p:txBody>
          <a:bodyPr anchorCtr="0" anchor="ctr" bIns="91425" lIns="228600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People with high emotional intelligence can identify the emotions they are feeling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•They also understand the emotions of others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•They have high levels of empathy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•They are able to express their emotions in healthy, positive ways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